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7556500" cy="10693400"/>
  <p:notesSz cx="7556500" cy="106934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66" d="100"/>
          <a:sy n="166" d="100"/>
        </p:scale>
        <p:origin x="-1242" y="-802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R="826135" algn="r">
              <a:lnSpc>
                <a:spcPts val="16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  <a:p>
            <a:pPr marL="1270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R="826135" algn="r">
              <a:lnSpc>
                <a:spcPts val="16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  <a:p>
            <a:pPr marL="1270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R="826135" algn="r">
              <a:lnSpc>
                <a:spcPts val="16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  <a:p>
            <a:pPr marL="1270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R="826135" algn="r">
              <a:lnSpc>
                <a:spcPts val="16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  <a:p>
            <a:pPr marL="1270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R="826135" algn="r">
              <a:lnSpc>
                <a:spcPts val="16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  <a:p>
            <a:pPr marL="1270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23900" y="371855"/>
            <a:ext cx="563880" cy="56083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288414" y="828674"/>
            <a:ext cx="5445760" cy="0"/>
          </a:xfrm>
          <a:custGeom>
            <a:avLst/>
            <a:gdLst/>
            <a:ahLst/>
            <a:cxnLst/>
            <a:rect l="l" t="t" r="r" b="b"/>
            <a:pathLst>
              <a:path w="5445759">
                <a:moveTo>
                  <a:pt x="0" y="0"/>
                </a:moveTo>
                <a:lnTo>
                  <a:pt x="5445760" y="0"/>
                </a:lnTo>
              </a:path>
            </a:pathLst>
          </a:custGeom>
          <a:ln w="12700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35532" y="9737455"/>
            <a:ext cx="3769995" cy="5149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R="826135" algn="r">
              <a:lnSpc>
                <a:spcPts val="16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  <a:p>
            <a:pPr marL="1270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481075"/>
            <a:ext cx="6226175" cy="2319994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2309495" marR="2289810" algn="ctr" rtl="0">
              <a:lnSpc>
                <a:spcPts val="1150"/>
              </a:lnSpc>
              <a:spcBef>
                <a:spcPts val="175"/>
              </a:spcBef>
            </a:pPr>
            <a:r>
              <a:rPr sz="1000" spc="-5" dirty="0">
                <a:solidFill>
                  <a:srgbClr val="001F5F"/>
                </a:solidFill>
                <a:latin typeface="Times New Roman"/>
                <a:cs typeface="Times New Roman"/>
              </a:rPr>
              <a:t>Antenna and Wave Propagation  Introduction &amp;</a:t>
            </a:r>
            <a:r>
              <a:rPr sz="10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001F5F"/>
                </a:solidFill>
                <a:latin typeface="Times New Roman"/>
                <a:cs typeface="Times New Roman"/>
              </a:rPr>
              <a:t>Definition</a:t>
            </a:r>
            <a:endParaRPr sz="1000" dirty="0">
              <a:latin typeface="Times New Roman"/>
              <a:cs typeface="Times New Roman"/>
            </a:endParaRPr>
          </a:p>
          <a:p>
            <a:pPr algn="l" rtl="0">
              <a:lnSpc>
                <a:spcPct val="100000"/>
              </a:lnSpc>
              <a:spcBef>
                <a:spcPts val="35"/>
              </a:spcBef>
            </a:pPr>
            <a:endParaRPr sz="1200" dirty="0">
              <a:latin typeface="Times New Roman"/>
              <a:cs typeface="Times New Roman"/>
            </a:endParaRPr>
          </a:p>
          <a:p>
            <a:pPr marL="469900" algn="just" rtl="0">
              <a:lnSpc>
                <a:spcPct val="100000"/>
              </a:lnSpc>
            </a:pPr>
            <a:r>
              <a:rPr sz="1600" b="1" spc="-5" dirty="0">
                <a:latin typeface="Times New Roman"/>
                <a:cs typeface="Times New Roman"/>
              </a:rPr>
              <a:t>Electromagnetic Spectrum</a:t>
            </a:r>
            <a:endParaRPr sz="1600" dirty="0">
              <a:latin typeface="Times New Roman"/>
              <a:cs typeface="Times New Roman"/>
            </a:endParaRPr>
          </a:p>
          <a:p>
            <a:pPr marL="12700" marR="5080" indent="457200" algn="just" rtl="0">
              <a:lnSpc>
                <a:spcPct val="143600"/>
              </a:lnSpc>
              <a:spcBef>
                <a:spcPts val="100"/>
              </a:spcBef>
            </a:pP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environment of the </a:t>
            </a:r>
            <a:r>
              <a:rPr sz="1400" dirty="0">
                <a:latin typeface="Times New Roman"/>
                <a:cs typeface="Times New Roman"/>
              </a:rPr>
              <a:t>earth, </a:t>
            </a:r>
            <a:r>
              <a:rPr sz="1400" spc="-5" dirty="0">
                <a:latin typeface="Times New Roman"/>
                <a:cs typeface="Times New Roman"/>
              </a:rPr>
              <a:t>electromagnetic </a:t>
            </a:r>
            <a:r>
              <a:rPr sz="1400" dirty="0">
                <a:latin typeface="Times New Roman"/>
                <a:cs typeface="Times New Roman"/>
              </a:rPr>
              <a:t>wave </a:t>
            </a:r>
            <a:r>
              <a:rPr sz="1400" spc="-5" dirty="0">
                <a:latin typeface="Times New Roman"/>
                <a:cs typeface="Times New Roman"/>
              </a:rPr>
              <a:t>propagation depends on their  properties </a:t>
            </a:r>
            <a:r>
              <a:rPr sz="1400" spc="-1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well </a:t>
            </a:r>
            <a:r>
              <a:rPr sz="1400" dirty="0">
                <a:latin typeface="Times New Roman"/>
                <a:cs typeface="Times New Roman"/>
              </a:rPr>
              <a:t>as on </a:t>
            </a:r>
            <a:r>
              <a:rPr sz="1400" spc="-5" dirty="0">
                <a:latin typeface="Times New Roman"/>
                <a:cs typeface="Times New Roman"/>
              </a:rPr>
              <a:t>the environment. </a:t>
            </a:r>
            <a:r>
              <a:rPr sz="1400" dirty="0">
                <a:latin typeface="Times New Roman"/>
                <a:cs typeface="Times New Roman"/>
              </a:rPr>
              <a:t>Since </a:t>
            </a:r>
            <a:r>
              <a:rPr sz="1400" spc="-5" dirty="0">
                <a:latin typeface="Times New Roman"/>
                <a:cs typeface="Times New Roman"/>
              </a:rPr>
              <a:t>the various methods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propagation  depend largely </a:t>
            </a:r>
            <a:r>
              <a:rPr sz="1400" dirty="0">
                <a:latin typeface="Times New Roman"/>
                <a:cs typeface="Times New Roman"/>
              </a:rPr>
              <a:t>on </a:t>
            </a:r>
            <a:r>
              <a:rPr sz="1400" spc="-5" dirty="0">
                <a:latin typeface="Times New Roman"/>
                <a:cs typeface="Times New Roman"/>
              </a:rPr>
              <a:t>frequency, we should have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idea about the </a:t>
            </a:r>
            <a:r>
              <a:rPr sz="1400" dirty="0">
                <a:latin typeface="Times New Roman"/>
                <a:cs typeface="Times New Roman"/>
              </a:rPr>
              <a:t>electromagnetic  </a:t>
            </a:r>
            <a:r>
              <a:rPr sz="1400" spc="-5" dirty="0">
                <a:latin typeface="Times New Roman"/>
                <a:cs typeface="Times New Roman"/>
              </a:rPr>
              <a:t>spectrum.</a:t>
            </a:r>
            <a:endParaRPr sz="1400" dirty="0">
              <a:latin typeface="Times New Roman"/>
              <a:cs typeface="Times New Roman"/>
            </a:endParaRPr>
          </a:p>
          <a:p>
            <a:pPr marL="469900" algn="just" rtl="0">
              <a:lnSpc>
                <a:spcPct val="100000"/>
              </a:lnSpc>
              <a:spcBef>
                <a:spcPts val="735"/>
              </a:spcBef>
            </a:pPr>
            <a:r>
              <a:rPr sz="1400" spc="-5" dirty="0">
                <a:latin typeface="Times New Roman"/>
                <a:cs typeface="Times New Roman"/>
              </a:rPr>
              <a:t>The complete electromagnetic spectrum </a:t>
            </a:r>
            <a:r>
              <a:rPr sz="1400" dirty="0">
                <a:latin typeface="Times New Roman"/>
                <a:cs typeface="Times New Roman"/>
              </a:rPr>
              <a:t>is shown in </a:t>
            </a:r>
            <a:r>
              <a:rPr sz="1400" spc="-10" dirty="0">
                <a:latin typeface="Times New Roman"/>
                <a:cs typeface="Times New Roman"/>
              </a:rPr>
              <a:t>figure </a:t>
            </a:r>
            <a:r>
              <a:rPr sz="1400" dirty="0">
                <a:latin typeface="Times New Roman"/>
                <a:cs typeface="Times New Roman"/>
              </a:rPr>
              <a:t>below:-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6627" y="5484342"/>
            <a:ext cx="6221095" cy="1558925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2113280" algn="l" rtl="0">
              <a:lnSpc>
                <a:spcPct val="100000"/>
              </a:lnSpc>
              <a:spcBef>
                <a:spcPts val="830"/>
              </a:spcBef>
            </a:pPr>
            <a:r>
              <a:rPr sz="1400" b="1" dirty="0">
                <a:latin typeface="Times New Roman"/>
                <a:cs typeface="Times New Roman"/>
              </a:rPr>
              <a:t>Figure: </a:t>
            </a:r>
            <a:r>
              <a:rPr sz="1400" spc="-5" dirty="0">
                <a:latin typeface="Times New Roman"/>
                <a:cs typeface="Times New Roman"/>
              </a:rPr>
              <a:t>Electromagnetic Spectrum</a:t>
            </a:r>
            <a:endParaRPr sz="1400" dirty="0">
              <a:latin typeface="Times New Roman"/>
              <a:cs typeface="Times New Roman"/>
            </a:endParaRPr>
          </a:p>
          <a:p>
            <a:pPr marL="12700" marR="5080" indent="457200" algn="l" rtl="0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The electromagnetic </a:t>
            </a:r>
            <a:r>
              <a:rPr sz="1400" dirty="0">
                <a:latin typeface="Times New Roman"/>
                <a:cs typeface="Times New Roman"/>
              </a:rPr>
              <a:t>waves </a:t>
            </a:r>
            <a:r>
              <a:rPr sz="1400" spc="-5" dirty="0">
                <a:latin typeface="Times New Roman"/>
                <a:cs typeface="Times New Roman"/>
              </a:rPr>
              <a:t>can travel in various modes: </a:t>
            </a:r>
            <a:r>
              <a:rPr sz="1400" spc="-10" dirty="0">
                <a:latin typeface="Times New Roman"/>
                <a:cs typeface="Times New Roman"/>
              </a:rPr>
              <a:t>as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voltage </a:t>
            </a:r>
            <a:r>
              <a:rPr sz="1400" dirty="0">
                <a:latin typeface="Times New Roman"/>
                <a:cs typeface="Times New Roman"/>
              </a:rPr>
              <a:t>or </a:t>
            </a:r>
            <a:r>
              <a:rPr sz="1400" spc="-5" dirty="0">
                <a:latin typeface="Times New Roman"/>
                <a:cs typeface="Times New Roman"/>
              </a:rPr>
              <a:t>current  through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wires,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as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radio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emission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through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air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or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vacuum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in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space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or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as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light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for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all</a:t>
            </a:r>
          </a:p>
          <a:p>
            <a:pPr marL="12700" marR="11430" algn="l" rtl="0">
              <a:lnSpc>
                <a:spcPct val="1436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modes,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same basic laws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physics apply. The simplest </a:t>
            </a:r>
            <a:r>
              <a:rPr sz="140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most important of  these laws relates the </a:t>
            </a:r>
            <a:r>
              <a:rPr sz="1400" dirty="0">
                <a:latin typeface="Times New Roman"/>
                <a:cs typeface="Times New Roman"/>
              </a:rPr>
              <a:t>wavelength. </a:t>
            </a: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spc="-10" dirty="0">
                <a:latin typeface="Times New Roman"/>
                <a:cs typeface="Times New Roman"/>
              </a:rPr>
              <a:t>wavelength </a:t>
            </a:r>
            <a:r>
              <a:rPr sz="1400" spc="-5" dirty="0">
                <a:latin typeface="Times New Roman"/>
                <a:cs typeface="Times New Roman"/>
              </a:rPr>
              <a:t>is given </a:t>
            </a:r>
            <a:r>
              <a:rPr sz="1400" dirty="0">
                <a:latin typeface="Times New Roman"/>
                <a:cs typeface="Times New Roman"/>
              </a:rPr>
              <a:t>by the </a:t>
            </a:r>
            <a:r>
              <a:rPr sz="1400" spc="-5" dirty="0">
                <a:latin typeface="Times New Roman"/>
                <a:cs typeface="Times New Roman"/>
              </a:rPr>
              <a:t>following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law: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17645" y="7111364"/>
            <a:ext cx="675640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95"/>
              </a:spcBef>
            </a:pPr>
            <a:r>
              <a:rPr sz="1300" spc="100" dirty="0">
                <a:latin typeface="Cambria Math"/>
                <a:cs typeface="Cambria Math"/>
              </a:rPr>
              <a:t>V</a:t>
            </a:r>
            <a:r>
              <a:rPr sz="1300" spc="80" dirty="0">
                <a:latin typeface="Cambria Math"/>
                <a:cs typeface="Cambria Math"/>
              </a:rPr>
              <a:t>e</a:t>
            </a:r>
            <a:r>
              <a:rPr sz="1300" spc="70" dirty="0">
                <a:latin typeface="Cambria Math"/>
                <a:cs typeface="Cambria Math"/>
              </a:rPr>
              <a:t>locity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65754" y="7207376"/>
            <a:ext cx="1904364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algn="l" rtl="0">
              <a:lnSpc>
                <a:spcPct val="100000"/>
              </a:lnSpc>
              <a:spcBef>
                <a:spcPts val="95"/>
              </a:spcBef>
            </a:pPr>
            <a:r>
              <a:rPr sz="1400" spc="-5" dirty="0">
                <a:latin typeface="Times New Roman"/>
                <a:cs typeface="Times New Roman"/>
              </a:rPr>
              <a:t>Wavelength </a:t>
            </a:r>
            <a:r>
              <a:rPr sz="1600" spc="-5" dirty="0">
                <a:latin typeface="Times New Roman"/>
                <a:cs typeface="Times New Roman"/>
              </a:rPr>
              <a:t>=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950" spc="120" baseline="-38461" dirty="0">
                <a:latin typeface="Cambria Math"/>
                <a:cs typeface="Cambria Math"/>
              </a:rPr>
              <a:t>Frequncy</a:t>
            </a:r>
            <a:endParaRPr sz="1950" baseline="-38461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980053" y="7357236"/>
            <a:ext cx="753110" cy="0"/>
          </a:xfrm>
          <a:custGeom>
            <a:avLst/>
            <a:gdLst/>
            <a:ahLst/>
            <a:cxnLst/>
            <a:rect l="l" t="t" r="r" b="b"/>
            <a:pathLst>
              <a:path w="753110">
                <a:moveTo>
                  <a:pt x="0" y="0"/>
                </a:moveTo>
                <a:lnTo>
                  <a:pt x="752855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06627" y="7699095"/>
            <a:ext cx="6219190" cy="18669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765" marR="14604" indent="445134" algn="just" rtl="0">
              <a:lnSpc>
                <a:spcPct val="143800"/>
              </a:lnSpc>
              <a:spcBef>
                <a:spcPts val="105"/>
              </a:spcBef>
            </a:pPr>
            <a:r>
              <a:rPr sz="1400" spc="-5" dirty="0">
                <a:latin typeface="Times New Roman"/>
                <a:cs typeface="Times New Roman"/>
              </a:rPr>
              <a:t>Electromagnetic energy normally travels in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straight line, but the wave  propagation in this straight line can be changed </a:t>
            </a:r>
            <a:r>
              <a:rPr sz="1400" dirty="0">
                <a:latin typeface="Times New Roman"/>
                <a:cs typeface="Times New Roman"/>
              </a:rPr>
              <a:t>by </a:t>
            </a:r>
            <a:r>
              <a:rPr sz="1400" spc="-5" dirty="0">
                <a:latin typeface="Times New Roman"/>
                <a:cs typeface="Times New Roman"/>
              </a:rPr>
              <a:t>various methods. The total span of  frequencies and corresponding wavelengths used in communication systems </a:t>
            </a:r>
            <a:r>
              <a:rPr sz="1400" dirty="0">
                <a:latin typeface="Times New Roman"/>
                <a:cs typeface="Times New Roman"/>
              </a:rPr>
              <a:t>is called  the </a:t>
            </a:r>
            <a:r>
              <a:rPr sz="1400" spc="-5" dirty="0">
                <a:latin typeface="Times New Roman"/>
                <a:cs typeface="Times New Roman"/>
              </a:rPr>
              <a:t>electromagnetic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spectrum.</a:t>
            </a:r>
            <a:endParaRPr sz="1400" dirty="0">
              <a:latin typeface="Times New Roman"/>
              <a:cs typeface="Times New Roman"/>
            </a:endParaRPr>
          </a:p>
          <a:p>
            <a:pPr marL="12700" marR="5080" indent="457200" algn="just" rtl="0">
              <a:lnSpc>
                <a:spcPct val="143500"/>
              </a:lnSpc>
            </a:pPr>
            <a:r>
              <a:rPr sz="1400" spc="-5" dirty="0">
                <a:latin typeface="Times New Roman"/>
                <a:cs typeface="Times New Roman"/>
              </a:rPr>
              <a:t>The allocation of the communication services within the overall spectrum </a:t>
            </a:r>
            <a:r>
              <a:rPr sz="1400" dirty="0">
                <a:latin typeface="Times New Roman"/>
                <a:cs typeface="Times New Roman"/>
              </a:rPr>
              <a:t>is  </a:t>
            </a:r>
            <a:r>
              <a:rPr sz="1400" spc="-5" dirty="0">
                <a:latin typeface="Times New Roman"/>
                <a:cs typeface="Times New Roman"/>
              </a:rPr>
              <a:t>made </a:t>
            </a:r>
            <a:r>
              <a:rPr sz="1400" dirty="0">
                <a:latin typeface="Times New Roman"/>
                <a:cs typeface="Times New Roman"/>
              </a:rPr>
              <a:t>by general </a:t>
            </a:r>
            <a:r>
              <a:rPr sz="1400" spc="-5" dirty="0">
                <a:latin typeface="Times New Roman"/>
                <a:cs typeface="Times New Roman"/>
              </a:rPr>
              <a:t>worldwide agreement under the control of the</a:t>
            </a:r>
            <a:r>
              <a:rPr sz="1400" spc="1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International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030896" y="2952828"/>
            <a:ext cx="5656611" cy="25019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826135" algn="l" rtl="0">
              <a:lnSpc>
                <a:spcPts val="1610"/>
              </a:lnSpc>
            </a:pPr>
            <a:fld id="{81D60167-4931-47E6-BA6A-407CBD079E47}" type="slidenum">
              <a:rPr dirty="0"/>
              <a:pPr marR="826135" algn="l" rtl="0">
                <a:lnSpc>
                  <a:spcPts val="1610"/>
                </a:lnSpc>
              </a:pPr>
              <a:t>1</a:t>
            </a:fld>
            <a:endParaRPr dirty="0"/>
          </a:p>
          <a:p>
            <a:pPr marL="12700" algn="l" rtl="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 algn="l" rtl="0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481075"/>
            <a:ext cx="6224905" cy="2337819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2309495" marR="2289175" algn="ctr" rtl="0">
              <a:lnSpc>
                <a:spcPts val="1150"/>
              </a:lnSpc>
              <a:spcBef>
                <a:spcPts val="175"/>
              </a:spcBef>
            </a:pPr>
            <a:r>
              <a:rPr sz="1000" spc="-5" dirty="0">
                <a:solidFill>
                  <a:srgbClr val="001F5F"/>
                </a:solidFill>
                <a:latin typeface="Times New Roman"/>
                <a:cs typeface="Times New Roman"/>
              </a:rPr>
              <a:t>Antenna and Wave Propagation  Introduction &amp;</a:t>
            </a:r>
            <a:r>
              <a:rPr sz="10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001F5F"/>
                </a:solidFill>
                <a:latin typeface="Times New Roman"/>
                <a:cs typeface="Times New Roman"/>
              </a:rPr>
              <a:t>Definition</a:t>
            </a:r>
            <a:endParaRPr sz="1000">
              <a:latin typeface="Times New Roman"/>
              <a:cs typeface="Times New Roman"/>
            </a:endParaRPr>
          </a:p>
          <a:p>
            <a:pPr marL="12700" marR="5080" algn="just" rtl="0">
              <a:lnSpc>
                <a:spcPct val="143700"/>
              </a:lnSpc>
              <a:spcBef>
                <a:spcPts val="675"/>
              </a:spcBef>
            </a:pPr>
            <a:r>
              <a:rPr sz="1400" spc="-5" dirty="0">
                <a:latin typeface="Times New Roman"/>
                <a:cs typeface="Times New Roman"/>
              </a:rPr>
              <a:t>Telecommunication Union (ITU).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United States, the Federal Communication  Commission </a:t>
            </a:r>
            <a:r>
              <a:rPr sz="1400" dirty="0">
                <a:latin typeface="Times New Roman"/>
                <a:cs typeface="Times New Roman"/>
              </a:rPr>
              <a:t>(FCC) </a:t>
            </a:r>
            <a:r>
              <a:rPr sz="1400" spc="-5" dirty="0">
                <a:latin typeface="Times New Roman"/>
                <a:cs typeface="Times New Roman"/>
              </a:rPr>
              <a:t>assigns the frequency assignment </a:t>
            </a:r>
            <a:r>
              <a:rPr sz="1400" dirty="0">
                <a:latin typeface="Times New Roman"/>
                <a:cs typeface="Times New Roman"/>
              </a:rPr>
              <a:t>for </a:t>
            </a:r>
            <a:r>
              <a:rPr sz="1400" spc="-5" dirty="0">
                <a:latin typeface="Times New Roman"/>
                <a:cs typeface="Times New Roman"/>
              </a:rPr>
              <a:t>free space radio </a:t>
            </a:r>
            <a:r>
              <a:rPr sz="1400" dirty="0">
                <a:latin typeface="Times New Roman"/>
                <a:cs typeface="Times New Roman"/>
              </a:rPr>
              <a:t>propagation.  </a:t>
            </a:r>
            <a:r>
              <a:rPr sz="1400" spc="-5" dirty="0">
                <a:latin typeface="Times New Roman"/>
                <a:cs typeface="Times New Roman"/>
              </a:rPr>
              <a:t>The total Radio Frequency </a:t>
            </a:r>
            <a:r>
              <a:rPr sz="1400" dirty="0">
                <a:latin typeface="Times New Roman"/>
                <a:cs typeface="Times New Roman"/>
              </a:rPr>
              <a:t>(RF) </a:t>
            </a:r>
            <a:r>
              <a:rPr sz="1400" spc="-5" dirty="0">
                <a:latin typeface="Times New Roman"/>
                <a:cs typeface="Times New Roman"/>
              </a:rPr>
              <a:t>spectrum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divided into narrow frequency </a:t>
            </a:r>
            <a:r>
              <a:rPr sz="1400" dirty="0">
                <a:latin typeface="Times New Roman"/>
                <a:cs typeface="Times New Roman"/>
              </a:rPr>
              <a:t>bands. </a:t>
            </a:r>
            <a:r>
              <a:rPr sz="1400" spc="-5" dirty="0">
                <a:latin typeface="Times New Roman"/>
                <a:cs typeface="Times New Roman"/>
              </a:rPr>
              <a:t>The  different frequency bands designated </a:t>
            </a:r>
            <a:r>
              <a:rPr sz="1400" dirty="0">
                <a:latin typeface="Times New Roman"/>
                <a:cs typeface="Times New Roman"/>
              </a:rPr>
              <a:t>by the </a:t>
            </a:r>
            <a:r>
              <a:rPr sz="1400" spc="-5" dirty="0">
                <a:latin typeface="Times New Roman"/>
                <a:cs typeface="Times New Roman"/>
              </a:rPr>
              <a:t>International Consultative Committee  </a:t>
            </a:r>
            <a:r>
              <a:rPr sz="1400" dirty="0">
                <a:latin typeface="Times New Roman"/>
                <a:cs typeface="Times New Roman"/>
              </a:rPr>
              <a:t>(CCIR) are </a:t>
            </a:r>
            <a:r>
              <a:rPr sz="1400" spc="-5" dirty="0">
                <a:latin typeface="Times New Roman"/>
                <a:cs typeface="Times New Roman"/>
              </a:rPr>
              <a:t>shown in </a:t>
            </a:r>
            <a:r>
              <a:rPr sz="1400" dirty="0">
                <a:latin typeface="Times New Roman"/>
                <a:cs typeface="Times New Roman"/>
              </a:rPr>
              <a:t>Table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below.</a:t>
            </a:r>
            <a:endParaRPr sz="1400">
              <a:latin typeface="Times New Roman"/>
              <a:cs typeface="Times New Roman"/>
            </a:endParaRPr>
          </a:p>
          <a:p>
            <a:pPr marL="12700" algn="just" rtl="0">
              <a:lnSpc>
                <a:spcPct val="100000"/>
              </a:lnSpc>
              <a:spcBef>
                <a:spcPts val="730"/>
              </a:spcBef>
            </a:pPr>
            <a:r>
              <a:rPr sz="1800" b="1" spc="-5" dirty="0">
                <a:latin typeface="Times New Roman"/>
                <a:cs typeface="Times New Roman"/>
              </a:rPr>
              <a:t>Table: CCIR Band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Designation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826135" algn="l" rtl="0">
              <a:lnSpc>
                <a:spcPts val="1610"/>
              </a:lnSpc>
            </a:pPr>
            <a:fld id="{81D60167-4931-47E6-BA6A-407CBD079E47}" type="slidenum">
              <a:rPr dirty="0"/>
              <a:pPr marR="826135" algn="l" rtl="0">
                <a:lnSpc>
                  <a:spcPts val="1610"/>
                </a:lnSpc>
              </a:pPr>
              <a:t>2</a:t>
            </a:fld>
            <a:endParaRPr dirty="0"/>
          </a:p>
          <a:p>
            <a:pPr marL="12700" algn="l" rtl="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 algn="l" rtl="0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1212715"/>
              </p:ext>
            </p:extLst>
          </p:nvPr>
        </p:nvGraphicFramePr>
        <p:xfrm>
          <a:off x="716280" y="2917189"/>
          <a:ext cx="6280784" cy="53533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70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5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980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6725">
                <a:tc>
                  <a:txBody>
                    <a:bodyPr/>
                    <a:lstStyle/>
                    <a:p>
                      <a:pPr marR="3810" algn="ctr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Band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No.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Frequency Range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130810" algn="r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Band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Typical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Service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052">
                <a:tc>
                  <a:txBody>
                    <a:bodyPr/>
                    <a:lstStyle/>
                    <a:p>
                      <a:pPr marR="6350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600" b="1" dirty="0">
                          <a:latin typeface="Times New Roman"/>
                          <a:cs typeface="Times New Roman"/>
                        </a:rPr>
                        <a:t>4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81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3 – 30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KH</a:t>
                      </a:r>
                      <a:r>
                        <a:rPr sz="1350" spc="-7" baseline="-9259" dirty="0">
                          <a:latin typeface="Times New Roman"/>
                          <a:cs typeface="Times New Roman"/>
                        </a:rPr>
                        <a:t>z</a:t>
                      </a:r>
                      <a:endParaRPr sz="1350" baseline="-9259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827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VLF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ts val="1575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World Wide Telegraphy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44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R="6350" algn="ctr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Times New Roman"/>
                          <a:cs typeface="Times New Roman"/>
                        </a:rPr>
                        <a:t>5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R="317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30 –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300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KHz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LF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885" marR="102870" algn="ctr">
                        <a:lnSpc>
                          <a:spcPts val="1610"/>
                        </a:lnSpc>
                        <a:spcBef>
                          <a:spcPts val="5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Long distance point to point  </a:t>
                      </a:r>
                      <a:r>
                        <a:rPr sz="1400" b="1" spc="-45" dirty="0">
                          <a:latin typeface="Times New Roman"/>
                          <a:cs typeface="Times New Roman"/>
                        </a:rPr>
                        <a:t>service.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Marine and</a:t>
                      </a:r>
                      <a:r>
                        <a:rPr sz="1400" spc="-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navigational  aids Broad casting,  Navigation...etc.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115">
                <a:tc>
                  <a:txBody>
                    <a:bodyPr/>
                    <a:lstStyle/>
                    <a:p>
                      <a:pPr marR="6350" algn="ct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1600" b="1" dirty="0">
                          <a:latin typeface="Times New Roman"/>
                          <a:cs typeface="Times New Roman"/>
                        </a:rPr>
                        <a:t>6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819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215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300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–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3000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KH</a:t>
                      </a:r>
                      <a:r>
                        <a:rPr sz="1350" spc="-7" baseline="-9259" dirty="0">
                          <a:latin typeface="Times New Roman"/>
                          <a:cs typeface="Times New Roman"/>
                        </a:rPr>
                        <a:t>z</a:t>
                      </a:r>
                      <a:endParaRPr sz="1350" baseline="-9259">
                        <a:latin typeface="Times New Roman"/>
                        <a:cs typeface="Times New Roman"/>
                      </a:endParaRPr>
                    </a:p>
                  </a:txBody>
                  <a:tcPr marL="0" marR="0" marT="1543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9390" algn="r">
                        <a:lnSpc>
                          <a:spcPct val="100000"/>
                        </a:lnSpc>
                        <a:spcBef>
                          <a:spcPts val="1215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MF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5430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 algn="ctr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400" spc="35" dirty="0">
                          <a:latin typeface="Times New Roman"/>
                          <a:cs typeface="Times New Roman"/>
                        </a:rPr>
                        <a:t>Broad</a:t>
                      </a:r>
                      <a:r>
                        <a:rPr sz="14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40" dirty="0">
                          <a:latin typeface="Times New Roman"/>
                          <a:cs typeface="Times New Roman"/>
                        </a:rPr>
                        <a:t>casting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041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89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marR="6350" algn="ctr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Times New Roman"/>
                          <a:cs typeface="Times New Roman"/>
                        </a:rPr>
                        <a:t>7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127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3 –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30</a:t>
                      </a:r>
                      <a:r>
                        <a:rPr sz="1400" spc="-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MH</a:t>
                      </a:r>
                      <a:r>
                        <a:rPr sz="1350" spc="-7" baseline="-9259" dirty="0">
                          <a:latin typeface="Times New Roman"/>
                          <a:cs typeface="Times New Roman"/>
                        </a:rPr>
                        <a:t>z</a:t>
                      </a:r>
                      <a:endParaRPr sz="1350" baseline="-9259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54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HF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 algn="just">
                        <a:lnSpc>
                          <a:spcPts val="1540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Beamec communication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services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255904" marR="250190" indent="45720" algn="just">
                        <a:lnSpc>
                          <a:spcPts val="1610"/>
                        </a:lnSpc>
                        <a:spcBef>
                          <a:spcPts val="7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e.g.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moderate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distance  communication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all types,  short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wave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broad casting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to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744855" algn="just">
                        <a:lnSpc>
                          <a:spcPts val="1555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distant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places.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528">
                <a:tc>
                  <a:txBody>
                    <a:bodyPr/>
                    <a:lstStyle/>
                    <a:p>
                      <a:pPr marR="6350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600" b="1" dirty="0">
                          <a:latin typeface="Times New Roman"/>
                          <a:cs typeface="Times New Roman"/>
                        </a:rPr>
                        <a:t>8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70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30 –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300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MH</a:t>
                      </a:r>
                      <a:r>
                        <a:rPr sz="1350" spc="-7" baseline="-9259" dirty="0">
                          <a:latin typeface="Times New Roman"/>
                          <a:cs typeface="Times New Roman"/>
                        </a:rPr>
                        <a:t>z</a:t>
                      </a:r>
                      <a:endParaRPr sz="1350" baseline="-9259">
                        <a:latin typeface="Times New Roman"/>
                        <a:cs typeface="Times New Roman"/>
                      </a:endParaRPr>
                    </a:p>
                  </a:txBody>
                  <a:tcPr marL="0" marR="0" marT="889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1130" algn="r">
                        <a:lnSpc>
                          <a:spcPct val="100000"/>
                        </a:lnSpc>
                        <a:spcBef>
                          <a:spcPts val="700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VHF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889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9100" marR="257810" indent="-157480">
                        <a:lnSpc>
                          <a:spcPts val="1610"/>
                        </a:lnSpc>
                        <a:spcBef>
                          <a:spcPts val="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Radar,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airplane, navigation, 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radio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relay,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Telephony.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0267">
                <a:tc>
                  <a:txBody>
                    <a:bodyPr/>
                    <a:lstStyle/>
                    <a:p>
                      <a:pPr marR="6350" algn="ctr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sz="1600" b="1" dirty="0">
                          <a:latin typeface="Times New Roman"/>
                          <a:cs typeface="Times New Roman"/>
                        </a:rPr>
                        <a:t>9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193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300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–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3000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MH</a:t>
                      </a:r>
                      <a:r>
                        <a:rPr sz="1350" spc="-7" baseline="-9259" dirty="0">
                          <a:latin typeface="Times New Roman"/>
                          <a:cs typeface="Times New Roman"/>
                        </a:rPr>
                        <a:t>z</a:t>
                      </a:r>
                      <a:endParaRPr sz="1350" baseline="-9259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151130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UHF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920" marR="117475" indent="22860">
                        <a:lnSpc>
                          <a:spcPts val="1610"/>
                        </a:lnSpc>
                        <a:spcBef>
                          <a:spcPts val="5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Short distance communication, 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radar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relay system, landing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TV.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marR="3810" algn="ctr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sz="1600" b="1" dirty="0">
                          <a:latin typeface="Times New Roman"/>
                          <a:cs typeface="Times New Roman"/>
                        </a:rPr>
                        <a:t>10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181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3000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–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30000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MH</a:t>
                      </a:r>
                      <a:r>
                        <a:rPr sz="1350" baseline="-9259" dirty="0">
                          <a:latin typeface="Times New Roman"/>
                          <a:cs typeface="Times New Roman"/>
                        </a:rPr>
                        <a:t>z</a:t>
                      </a:r>
                      <a:endParaRPr sz="1350" baseline="-9259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16573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160" marR="129539" indent="-2540" algn="ctr">
                        <a:lnSpc>
                          <a:spcPts val="1610"/>
                        </a:lnSpc>
                        <a:spcBef>
                          <a:spcPts val="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Radar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ratio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TV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relay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links  satellite communication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(8400-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ts val="1545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8500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MHz)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6052">
                <a:tc>
                  <a:txBody>
                    <a:bodyPr/>
                    <a:lstStyle/>
                    <a:p>
                      <a:pPr marR="3810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600" b="1" dirty="0">
                          <a:latin typeface="Times New Roman"/>
                          <a:cs typeface="Times New Roman"/>
                        </a:rPr>
                        <a:t>11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30000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–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300000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MH</a:t>
                      </a:r>
                      <a:r>
                        <a:rPr sz="1350" spc="-7" baseline="-9259" dirty="0">
                          <a:latin typeface="Times New Roman"/>
                          <a:cs typeface="Times New Roman"/>
                        </a:rPr>
                        <a:t>z</a:t>
                      </a:r>
                      <a:endParaRPr sz="1350" baseline="-9259">
                        <a:latin typeface="Times New Roman"/>
                        <a:cs typeface="Times New Roman"/>
                      </a:endParaRPr>
                    </a:p>
                  </a:txBody>
                  <a:tcPr marL="0" marR="0" marT="901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1925" algn="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EHF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901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4230" marR="386080" indent="-433070">
                        <a:lnSpc>
                          <a:spcPts val="1610"/>
                        </a:lnSpc>
                        <a:spcBef>
                          <a:spcPts val="20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Experimental, Amateur,  government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467</Words>
  <Application>Microsoft Office PowerPoint</Application>
  <PresentationFormat>مخصص</PresentationFormat>
  <Paragraphs>71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6" baseType="lpstr">
      <vt:lpstr>Calibri</vt:lpstr>
      <vt:lpstr>Cambria Math</vt:lpstr>
      <vt:lpstr>Times New Roman</vt:lpstr>
      <vt:lpstr>Office Theme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Baquba</dc:creator>
  <cp:lastModifiedBy>RAMI</cp:lastModifiedBy>
  <cp:revision>1</cp:revision>
  <dcterms:created xsi:type="dcterms:W3CDTF">2018-11-10T23:05:18Z</dcterms:created>
  <dcterms:modified xsi:type="dcterms:W3CDTF">2018-11-10T23:22:31Z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2018-11-11T00:00:00Z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2018-11-10T00:00:00Z</vt:filetime>
  </property>
</Properties>
</file>